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61" r:id="rId3"/>
    <p:sldId id="295" r:id="rId4"/>
    <p:sldId id="262" r:id="rId5"/>
    <p:sldId id="263" r:id="rId6"/>
    <p:sldId id="265" r:id="rId7"/>
    <p:sldId id="266" r:id="rId8"/>
    <p:sldId id="282" r:id="rId9"/>
    <p:sldId id="284" r:id="rId10"/>
    <p:sldId id="30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97" autoAdjust="0"/>
  </p:normalViewPr>
  <p:slideViewPr>
    <p:cSldViewPr snapToGrid="0">
      <p:cViewPr varScale="1">
        <p:scale>
          <a:sx n="83" d="100"/>
          <a:sy n="83" d="100"/>
        </p:scale>
        <p:origin x="65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FF9BC-20BC-44FD-B15A-0E574B904B28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A16D3-335B-4645-9EE2-AFDDCF52E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5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A16D3-335B-4645-9EE2-AFDDCF52EAC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307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04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672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61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59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7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74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93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38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87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188CA-638C-4FAA-8BC4-E969B4C4B44E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C3305-729D-49BF-B6F1-83BDEFCAD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65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library.kaznu.kz/ru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s://urait.ru/bcode/496177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ncste.kz/" TargetMode="External"/><Relationship Id="rId5" Type="http://schemas.openxmlformats.org/officeDocument/2006/relationships/hyperlink" Target="https://nauka.kz/page.php?page_id=787&amp;lang=1&amp;new" TargetMode="External"/><Relationship Id="rId4" Type="http://schemas.openxmlformats.org/officeDocument/2006/relationships/hyperlink" Target="https://www.dissercat.com/?ysclid=l7kbinlh56149447243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39788" y="338328"/>
            <a:ext cx="3932237" cy="1225296"/>
          </a:xfrm>
        </p:spPr>
        <p:txBody>
          <a:bodyPr/>
          <a:lstStyle/>
          <a:p>
            <a:pPr eaLnBrk="1" hangingPunct="1"/>
            <a:r>
              <a:rPr lang="ru-RU" alt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Рекомендуемая литература:</a:t>
            </a:r>
            <a:r>
              <a:rPr lang="ru-RU" altLang="ru-RU" sz="6000" dirty="0"/>
              <a:t/>
            </a:r>
            <a:br>
              <a:rPr lang="ru-RU" altLang="ru-RU" sz="6000" dirty="0"/>
            </a:br>
            <a:endParaRPr lang="ru-RU" altLang="ru-RU" dirty="0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248656" y="0"/>
            <a:ext cx="6943344" cy="67574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литература: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Бердибаева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С.К.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Түлға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учебное пособие. – Алматы: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Воронов И.А. Экстремальная психология: комплексный подход: монография. –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СПб.:ЧОУВПО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СПбИПиА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2012. –146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для спасателей и пожарных / под общей ред. Ю.С. Шойгу. - М.: Смысл, 2018. - 319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Мигунова Ю.С., Королева С.В. Психология экстремальных ситуаций: учебное пособие. − Иваново: ФГБОУ ВО Ивановская пожарно-спасательная академия ГПС МЧС России, 2020. − 157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кризисных и экстремальных ситуаций: учебник / под ред. Н.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Хрусталёвой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СПб.: Изд-во С.-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ун-та, 2018. — 748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Пономарева И. М. Работа психолога в кризисных службах: учебное пособие. — СПб.: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СПбГИПСР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— 197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/ Под ред. В.В. Рубцова. – М.: Психологический ин-т РАО, 2008. – 304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Г.В., Левицкая Т.Е. Психология экстремальных ситуаций и состояний: учеб. пособие. – Томск: Издательский Дом ТГУ, 2015. – 276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Р.Р. Психологическая помощь в кризисных и чрезвычайных ситуациях: Учебное пособие. – Казань: Издательство Казанского ун-та, 2013. -135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anderson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10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afdar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ocial psychology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u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niversity of Guelph.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Wiley-sons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Canada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Дополнительная: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Семенова И. А. Психология экстремальных ситуаций: учеб. пособие. – Ульяновск: УВАУ ГА(И), 2012. - 138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Малкина-Пых И. Г. Психологическая помощь в кризисных ситуациях. – М.: Изд-во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2005. – 960 с. (Справочник практического психолога).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Тимченко А. В. Психология в экстремальных условиях. Боевая психическая травма методы её коррекции. - Харьков: Изд-во ХВУ, 1995. -112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 Б.А., Долгополова Е.В. . Психология деятельности в экстремальных ситуациях.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Xарьков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Изд-во Гуманитарный Центр, 2007.– 276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Беберашвили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З., Джавахишвили Д.,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Табагуа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Травма, её природа и пути исцеления. - Тбилиси 2021. -104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 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Левицкая Т.Е. Психология экстремальных ситуаций и состояний: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уч.пособие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Томск, 2015.- 275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Кризисная психология : учебное пособие / составители Е.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Гольдшмидт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[и др.]. — Кемерово 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 — 140 с. — ISBN 978-5-8353-2444-6. — Текст : электронный // Лань : электронно-библиотечная система. — URL: https://e.lanbook.com/book/135215 (дата обращения: 19.05.2022).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Капустина, Т. В.  Психологическое заключение: учебное пособие для вузов / Т. В. Капустина, О. Б. 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Асриян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 В. Кадыров. — 2-е изд. — Москва : Издательство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 — 142 с. — (Высшее образование). — ISBN 978-5-534-12431-6. — Текст : электронный // Образовательная платформа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[сайт]. — URL: 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https://urait.ru/bcode/496177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(дата обращения: 30.06.2025).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http://elibrary.kaznu.kz/ru</a:t>
            </a: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научный портал 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Nauka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Диссертации – аннотации https://nauka.kz/page.php?page_id=107&amp;lang=1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disserCat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— электронная библиотека диссертаций и авторефератов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Национальный научный портал Республики Казахстан (nauka.kz)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ГОСТы https://nauka.kz/page.php?page_id=787&amp;lang=1&amp;new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Ұлттық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мемлекеттік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ғылыми-техникалық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сараптама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орталығы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(ncste.kz</a:t>
            </a:r>
            <a:r>
              <a:rPr lang="ru-RU" sz="1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)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737616" y="1563624"/>
            <a:ext cx="3377184" cy="4495800"/>
          </a:xfrm>
        </p:spPr>
      </p:pic>
    </p:spTree>
    <p:extLst>
      <p:ext uri="{BB962C8B-B14F-4D97-AF65-F5344CB8AC3E}">
        <p14:creationId xmlns:p14="http://schemas.microsoft.com/office/powerpoint/2010/main" val="187958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186121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544" y="100585"/>
            <a:ext cx="11387328" cy="147123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6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Цель:</a:t>
            </a:r>
            <a:r>
              <a:rPr lang="ru-RU" sz="36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познакомить с </a:t>
            </a:r>
            <a: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собенностями </a:t>
            </a:r>
            <a: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психической </a:t>
            </a:r>
            <a:r>
              <a:rPr lang="ru-RU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травматизации</a:t>
            </a:r>
            <a: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ее 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влияния </a:t>
            </a:r>
            <a: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развитие детей 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подростков.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0739"/>
          </a:xfrm>
        </p:spPr>
        <p:txBody>
          <a:bodyPr>
            <a:normAutofit/>
          </a:bodyPr>
          <a:lstStyle/>
          <a:p>
            <a:r>
              <a:rPr lang="ru-RU" b="1" i="1" u="sng" dirty="0" smtClean="0"/>
              <a:t>Основные вопросы:</a:t>
            </a:r>
          </a:p>
          <a:p>
            <a:r>
              <a:rPr lang="ru-RU" b="1" dirty="0" smtClean="0"/>
              <a:t>Дети и подростки в экстремальных и кризисных ситуациях. </a:t>
            </a:r>
          </a:p>
          <a:p>
            <a:r>
              <a:rPr lang="ru-RU" b="1" dirty="0" smtClean="0"/>
              <a:t>Травматическая ситуация и психическая травма у детей.</a:t>
            </a:r>
            <a:endParaRPr lang="ru-RU" b="1" dirty="0" smtClean="0">
              <a:solidFill>
                <a:srgbClr val="FFFF00"/>
              </a:solidFill>
            </a:endParaRPr>
          </a:p>
          <a:p>
            <a:r>
              <a:rPr lang="ru-RU" b="1" dirty="0" smtClean="0"/>
              <a:t>Специфика переживания травматических ситуаций в детском возрасте.</a:t>
            </a:r>
          </a:p>
        </p:txBody>
      </p:sp>
    </p:spTree>
    <p:extLst>
      <p:ext uri="{BB962C8B-B14F-4D97-AF65-F5344CB8AC3E}">
        <p14:creationId xmlns:p14="http://schemas.microsoft.com/office/powerpoint/2010/main" val="427190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51792" cy="6858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/>
              <a:t>Никому из нас не удается избежать и прожить свою жизнь без  психических травм, которыми полны все наши дни.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/>
              <a:t>Более того, именно в информационную эпоху наша жизнь с каждым днем становится все более </a:t>
            </a:r>
            <a:r>
              <a:rPr lang="ru-RU" b="1" dirty="0" err="1" smtClean="0"/>
              <a:t>травматичной</a:t>
            </a:r>
            <a:r>
              <a:rPr lang="ru-RU" b="1" dirty="0" smtClean="0"/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/>
              <a:t>Это приводит к тому, что психических травм становится все больше и больше 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/>
              <a:t> </a:t>
            </a:r>
            <a:r>
              <a:rPr lang="ru-RU" b="1" dirty="0" smtClean="0"/>
              <a:t>  </a:t>
            </a:r>
            <a:endParaRPr lang="ru-RU" b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0"/>
            <a:ext cx="12051792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b="1" dirty="0" smtClean="0"/>
              <a:t>   </a:t>
            </a:r>
            <a:endParaRPr lang="ru-RU" b="1" dirty="0"/>
          </a:p>
        </p:txBody>
      </p:sp>
      <p:pic>
        <p:nvPicPr>
          <p:cNvPr id="6" name="Picture 2" descr="https://avatars.mds.yandex.net/i?id=4361eb1752ffde6be00e6de74cdf577ff8db7d18-10414034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71" y="2890457"/>
            <a:ext cx="3000375" cy="2056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avatars.mds.yandex.net/i?id=0f7fa2414ffd8cecc3c1b912c416d9ba391376dd-12527687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143" y="2899981"/>
            <a:ext cx="3675761" cy="204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avatars.mds.yandex.net/i?id=01ad0e44407180c263d432ca2e37d656c3ba4f41-3979407-images-thumbs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904" y="5012603"/>
            <a:ext cx="3048000" cy="205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avatars.mds.yandex.net/i?id=7dfe6345ca72de314d8e8e3fb304267a3f5f9ab4-4072606-images-thumbs&amp;n=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29" y="4946905"/>
            <a:ext cx="3588443" cy="184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s://avatars.mds.yandex.net/i?id=0e9b90d5f8ebb9b3a42ed8fad4fb6d23f8d9237f-5865233-images-thumbs&amp;n=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636" y="2899981"/>
            <a:ext cx="3273564" cy="204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95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60936" cy="6858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ru-RU" b="1" dirty="0" smtClean="0"/>
          </a:p>
          <a:p>
            <a:r>
              <a:rPr lang="ru-RU" b="1" dirty="0" smtClean="0"/>
              <a:t>За </a:t>
            </a:r>
            <a:r>
              <a:rPr lang="ru-RU" b="1" dirty="0"/>
              <a:t>последние 20 лет количество чрезвычайных </a:t>
            </a:r>
            <a:r>
              <a:rPr lang="ru-RU" b="1" dirty="0" smtClean="0"/>
              <a:t>ситуаций в </a:t>
            </a:r>
            <a:r>
              <a:rPr lang="ru-RU" b="1" dirty="0"/>
              <a:t>мире возросло практически в 2 раза.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зоне техногенных и </a:t>
            </a:r>
            <a:r>
              <a:rPr lang="ru-RU" b="1" dirty="0" smtClean="0"/>
              <a:t>природных катастроф, военных, этнических и др. негативных событий   могут быть не только </a:t>
            </a:r>
            <a:r>
              <a:rPr lang="ru-RU" b="1" dirty="0"/>
              <a:t>взрослые, </a:t>
            </a:r>
            <a:r>
              <a:rPr lang="ru-RU" b="1" dirty="0" smtClean="0"/>
              <a:t>но и </a:t>
            </a:r>
            <a:r>
              <a:rPr lang="ru-RU" b="1" dirty="0"/>
              <a:t>дети.</a:t>
            </a:r>
            <a:endParaRPr lang="ru-RU" b="1" dirty="0" smtClean="0"/>
          </a:p>
          <a:p>
            <a:r>
              <a:rPr lang="ru-RU" b="1" dirty="0" smtClean="0"/>
              <a:t>Врачи </a:t>
            </a:r>
            <a:r>
              <a:rPr lang="ru-RU" b="1" dirty="0"/>
              <a:t>и психологи, работавшие с </a:t>
            </a:r>
            <a:r>
              <a:rPr lang="ru-RU" b="1" dirty="0" smtClean="0"/>
              <a:t>людьми, оказавшимися </a:t>
            </a:r>
            <a:r>
              <a:rPr lang="ru-RU" b="1" dirty="0"/>
              <a:t>в зоне природных </a:t>
            </a:r>
            <a:r>
              <a:rPr lang="ru-RU" b="1" dirty="0" smtClean="0"/>
              <a:t>и техногенных катастроф, пожаров, землетрясений, </a:t>
            </a:r>
            <a:r>
              <a:rPr lang="ru-RU" b="1" dirty="0"/>
              <a:t>террористических актов, говорят о том, что в 20–25 % случаев в роли </a:t>
            </a:r>
            <a:r>
              <a:rPr lang="ru-RU" b="1" dirty="0" smtClean="0"/>
              <a:t>пострадавших </a:t>
            </a:r>
            <a:r>
              <a:rPr lang="ru-RU" b="1" dirty="0"/>
              <a:t>оказываются дети.</a:t>
            </a:r>
          </a:p>
          <a:p>
            <a:r>
              <a:rPr lang="ru-RU" b="1" dirty="0"/>
              <a:t>Дети и подростки в своей </a:t>
            </a:r>
            <a:r>
              <a:rPr lang="ru-RU" b="1" dirty="0" smtClean="0"/>
              <a:t>жизни </a:t>
            </a:r>
            <a:r>
              <a:rPr lang="ru-RU" b="1" dirty="0"/>
              <a:t>могут сталкиваться с событиями, менее </a:t>
            </a:r>
            <a:r>
              <a:rPr lang="ru-RU" b="1" dirty="0" smtClean="0"/>
              <a:t>масштабными</a:t>
            </a:r>
            <a:r>
              <a:rPr lang="ru-RU" b="1" dirty="0"/>
              <a:t>, чем войны и террористические акты, но при этом имеющими </a:t>
            </a:r>
            <a:r>
              <a:rPr lang="ru-RU" b="1" dirty="0" smtClean="0"/>
              <a:t>выраженное негативное </a:t>
            </a:r>
            <a:r>
              <a:rPr lang="ru-RU" b="1" dirty="0"/>
              <a:t>значение для их психического развития и психологического </a:t>
            </a:r>
            <a:r>
              <a:rPr lang="ru-RU" b="1" dirty="0" smtClean="0"/>
              <a:t>благополучия</a:t>
            </a:r>
            <a:r>
              <a:rPr lang="ru-RU" b="1" dirty="0"/>
              <a:t>. </a:t>
            </a:r>
            <a:r>
              <a:rPr lang="ru-RU" b="1" dirty="0" smtClean="0"/>
              <a:t>  </a:t>
            </a:r>
          </a:p>
          <a:p>
            <a:r>
              <a:rPr lang="ru-RU" b="1" dirty="0" smtClean="0"/>
              <a:t>Такими </a:t>
            </a:r>
            <a:r>
              <a:rPr lang="ru-RU" b="1" dirty="0"/>
              <a:t>событиями для человека, незрелого в физическом, </a:t>
            </a:r>
            <a:r>
              <a:rPr lang="ru-RU" b="1" dirty="0" smtClean="0"/>
              <a:t>интеллектуальном и </a:t>
            </a:r>
            <a:r>
              <a:rPr lang="ru-RU" b="1" dirty="0"/>
              <a:t>личностном отношении, могут стать физические травмы, тяжелые </a:t>
            </a:r>
            <a:r>
              <a:rPr lang="ru-RU" b="1" dirty="0" smtClean="0"/>
              <a:t>соматические заболевания</a:t>
            </a:r>
            <a:r>
              <a:rPr lang="ru-RU" b="1" dirty="0"/>
              <a:t>, длительные или часто повторяющиеся госпитализации, </a:t>
            </a:r>
            <a:r>
              <a:rPr lang="ru-RU" b="1" dirty="0" smtClean="0"/>
              <a:t>хирургические  вмешательства</a:t>
            </a:r>
            <a:r>
              <a:rPr lang="ru-RU" b="1" dirty="0"/>
              <a:t>, потери близких, в первую очередь родителей, резкие изменения </a:t>
            </a:r>
            <a:r>
              <a:rPr lang="ru-RU" b="1" dirty="0" smtClean="0"/>
              <a:t>   семейного </a:t>
            </a:r>
            <a:r>
              <a:rPr lang="ru-RU" b="1" dirty="0"/>
              <a:t>статуса.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752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0"/>
            <a:ext cx="6912864" cy="68580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Проблемой </a:t>
            </a:r>
            <a:r>
              <a:rPr lang="ru-RU" b="1" dirty="0"/>
              <a:t>современного общества стало насилие над ребенком, в том числе </a:t>
            </a:r>
            <a:r>
              <a:rPr lang="ru-RU" b="1" dirty="0" smtClean="0"/>
              <a:t>насилие </a:t>
            </a:r>
            <a:r>
              <a:rPr lang="ru-RU" b="1" dirty="0"/>
              <a:t>в школе и домашнее насилие. </a:t>
            </a:r>
            <a:endParaRPr lang="ru-RU" b="1" dirty="0" smtClean="0"/>
          </a:p>
          <a:p>
            <a:r>
              <a:rPr lang="ru-RU" b="1" dirty="0" smtClean="0"/>
              <a:t>Об </a:t>
            </a:r>
            <a:r>
              <a:rPr lang="ru-RU" b="1" dirty="0"/>
              <a:t>этом </a:t>
            </a:r>
            <a:r>
              <a:rPr lang="ru-RU" b="1" u="sng" dirty="0"/>
              <a:t>свидетельствуют данные </a:t>
            </a:r>
            <a:r>
              <a:rPr lang="ru-RU" b="1" u="sng" dirty="0" smtClean="0"/>
              <a:t>аналитического центра </a:t>
            </a:r>
            <a:r>
              <a:rPr lang="ru-RU" b="1" u="sng" dirty="0"/>
              <a:t>Госдумы России, согласно которым 30–40 % </a:t>
            </a:r>
            <a:r>
              <a:rPr lang="ru-RU" b="1" dirty="0"/>
              <a:t>всех тяжких насильственных </a:t>
            </a:r>
            <a:r>
              <a:rPr lang="ru-RU" b="1" dirty="0" smtClean="0"/>
              <a:t>преступлений </a:t>
            </a:r>
            <a:r>
              <a:rPr lang="ru-RU" b="1" dirty="0"/>
              <a:t>совершается в семьях: ежегодно около </a:t>
            </a:r>
            <a:r>
              <a:rPr lang="ru-RU" b="1" u="sng" dirty="0">
                <a:solidFill>
                  <a:srgbClr val="0070C0"/>
                </a:solidFill>
              </a:rPr>
              <a:t>2 млн детей </a:t>
            </a:r>
            <a:r>
              <a:rPr lang="ru-RU" b="1" dirty="0"/>
              <a:t>в возрасте до 14 </a:t>
            </a:r>
            <a:r>
              <a:rPr lang="ru-RU" b="1" dirty="0" smtClean="0"/>
              <a:t>лет избиваются </a:t>
            </a:r>
            <a:r>
              <a:rPr lang="ru-RU" b="1" dirty="0"/>
              <a:t>родителями, каждый год около </a:t>
            </a:r>
            <a:r>
              <a:rPr lang="ru-RU" b="1" u="sng" dirty="0">
                <a:solidFill>
                  <a:srgbClr val="0070C0"/>
                </a:solidFill>
              </a:rPr>
              <a:t>2 тыс. детей </a:t>
            </a:r>
            <a:r>
              <a:rPr lang="ru-RU" b="1" dirty="0"/>
              <a:t>пытаются покончить с </a:t>
            </a:r>
            <a:r>
              <a:rPr lang="ru-RU" b="1" dirty="0" smtClean="0"/>
              <a:t>собой из-за </a:t>
            </a:r>
            <a:r>
              <a:rPr lang="ru-RU" b="1" dirty="0"/>
              <a:t>надругательства над ними в семье, более </a:t>
            </a:r>
            <a:r>
              <a:rPr lang="ru-RU" b="1" u="sng" dirty="0">
                <a:solidFill>
                  <a:srgbClr val="0070C0"/>
                </a:solidFill>
              </a:rPr>
              <a:t>50 тыс. детей </a:t>
            </a:r>
            <a:r>
              <a:rPr lang="ru-RU" b="1" dirty="0"/>
              <a:t>(в течение года) </a:t>
            </a:r>
            <a:r>
              <a:rPr lang="ru-RU" b="1" dirty="0" smtClean="0"/>
              <a:t>уходят из </a:t>
            </a:r>
            <a:r>
              <a:rPr lang="ru-RU" b="1" dirty="0"/>
              <a:t>дома. </a:t>
            </a:r>
            <a:endParaRPr lang="ru-RU" b="1" dirty="0" smtClean="0"/>
          </a:p>
          <a:p>
            <a:r>
              <a:rPr lang="ru-RU" b="1" dirty="0" smtClean="0"/>
              <a:t>Проблемой </a:t>
            </a:r>
            <a:r>
              <a:rPr lang="ru-RU" b="1" dirty="0"/>
              <a:t>современного общества стало особо тяжкое и </a:t>
            </a:r>
            <a:r>
              <a:rPr lang="ru-RU" b="1" dirty="0" smtClean="0"/>
              <a:t>разрушительное для </a:t>
            </a:r>
            <a:r>
              <a:rPr lang="ru-RU" b="1" dirty="0"/>
              <a:t>личности ребенка сексуальное насилие над детьми. </a:t>
            </a:r>
            <a:endParaRPr lang="ru-RU" b="1" dirty="0" smtClean="0"/>
          </a:p>
          <a:p>
            <a:r>
              <a:rPr lang="ru-RU" b="1" dirty="0" smtClean="0"/>
              <a:t>По </a:t>
            </a:r>
            <a:r>
              <a:rPr lang="ru-RU" b="1" dirty="0"/>
              <a:t>подсчетам </a:t>
            </a:r>
            <a:r>
              <a:rPr lang="ru-RU" b="1" dirty="0" smtClean="0"/>
              <a:t>благотворительного </a:t>
            </a:r>
            <a:r>
              <a:rPr lang="ru-RU" b="1" dirty="0"/>
              <a:t>фонда «Защита детей от насилия», </a:t>
            </a:r>
            <a:r>
              <a:rPr lang="ru-RU" b="1" dirty="0" smtClean="0"/>
              <a:t>сексуальному насилию в стране </a:t>
            </a:r>
            <a:r>
              <a:rPr lang="ru-RU" b="1" dirty="0"/>
              <a:t>ежегодно подвергается более </a:t>
            </a:r>
            <a:r>
              <a:rPr lang="ru-RU" b="1" u="sng" dirty="0">
                <a:solidFill>
                  <a:srgbClr val="0070C0"/>
                </a:solidFill>
              </a:rPr>
              <a:t>60 тыс. </a:t>
            </a:r>
            <a:r>
              <a:rPr lang="ru-RU" b="1" dirty="0"/>
              <a:t>детей.</a:t>
            </a:r>
          </a:p>
          <a:p>
            <a:r>
              <a:rPr lang="ru-RU" b="1" dirty="0"/>
              <a:t>Таким образом, дети, как и взрослые, могут оказаться в ситуациях, </a:t>
            </a:r>
            <a:r>
              <a:rPr lang="ru-RU" b="1" dirty="0" smtClean="0"/>
              <a:t>обладающих мощным </a:t>
            </a:r>
            <a:r>
              <a:rPr lang="ru-RU" b="1" dirty="0"/>
              <a:t>негативным воздействием. </a:t>
            </a:r>
            <a:endParaRPr lang="ru-RU" b="1" dirty="0" smtClean="0"/>
          </a:p>
          <a:p>
            <a:r>
              <a:rPr lang="ru-RU" b="1" dirty="0" smtClean="0"/>
              <a:t>Такие </a:t>
            </a:r>
            <a:r>
              <a:rPr lang="ru-RU" b="1" dirty="0"/>
              <a:t>ситуации в детском и подростковом </a:t>
            </a:r>
            <a:r>
              <a:rPr lang="ru-RU" b="1" dirty="0" smtClean="0"/>
              <a:t>возрасте </a:t>
            </a:r>
            <a:r>
              <a:rPr lang="ru-RU" b="1" dirty="0"/>
              <a:t>представляют собой факторы риска для психического и физического </a:t>
            </a:r>
            <a:r>
              <a:rPr lang="ru-RU" b="1" dirty="0" smtClean="0"/>
              <a:t>здоровья, психологического </a:t>
            </a:r>
            <a:r>
              <a:rPr lang="ru-RU" b="1" dirty="0"/>
              <a:t>и социального благополучия, гармоничного личностного и </a:t>
            </a:r>
            <a:r>
              <a:rPr lang="ru-RU" b="1" dirty="0" smtClean="0"/>
              <a:t>интеллектуального </a:t>
            </a:r>
            <a:r>
              <a:rPr lang="ru-RU" b="1" dirty="0"/>
              <a:t>развития</a:t>
            </a:r>
            <a:r>
              <a:rPr lang="ru-RU" b="1" dirty="0" smtClean="0"/>
              <a:t>.</a:t>
            </a:r>
          </a:p>
          <a:p>
            <a:endParaRPr lang="ru-RU" b="1" dirty="0"/>
          </a:p>
          <a:p>
            <a:endParaRPr lang="ru-RU" b="1" dirty="0"/>
          </a:p>
        </p:txBody>
      </p:sp>
      <p:pic>
        <p:nvPicPr>
          <p:cNvPr id="3074" name="Picture 2" descr="https://avatars.mds.yandex.net/i?id=5f71bf6ef35102c3929a74df756c84af1a624a85-9225598-images-thumbs&amp;n=1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412" y="301752"/>
            <a:ext cx="4901756" cy="5223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27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06656" cy="6793992"/>
          </a:xfrm>
        </p:spPr>
        <p:txBody>
          <a:bodyPr>
            <a:normAutofit lnSpcReduction="10000"/>
          </a:bodyPr>
          <a:lstStyle/>
          <a:p>
            <a:endParaRPr lang="ru-RU" b="1" dirty="0" smtClean="0"/>
          </a:p>
          <a:p>
            <a:r>
              <a:rPr lang="ru-RU" b="1" dirty="0" smtClean="0"/>
              <a:t>Психическая </a:t>
            </a:r>
            <a:r>
              <a:rPr lang="ru-RU" b="1" dirty="0" err="1" smtClean="0"/>
              <a:t>травматизация</a:t>
            </a:r>
            <a:r>
              <a:rPr lang="ru-RU" b="1" dirty="0" smtClean="0"/>
              <a:t> –процесс, в ходе которого формируются стойкие изменения в эмоциональной, когнитивной, поведенческих сферах под воздействием травмы.</a:t>
            </a:r>
          </a:p>
          <a:p>
            <a:r>
              <a:rPr lang="ru-RU" b="1" dirty="0" smtClean="0"/>
              <a:t>В </a:t>
            </a:r>
            <a:r>
              <a:rPr lang="ru-RU" b="1" dirty="0"/>
              <a:t>детской психиатрии </a:t>
            </a:r>
            <a:r>
              <a:rPr lang="ru-RU" b="1" dirty="0" smtClean="0"/>
              <a:t>в </a:t>
            </a:r>
            <a:r>
              <a:rPr lang="ru-RU" b="1" dirty="0"/>
              <a:t>зависимости от источника и масштаба </a:t>
            </a:r>
            <a:r>
              <a:rPr lang="ru-RU" b="1" dirty="0" smtClean="0"/>
              <a:t>их воздействия </a:t>
            </a:r>
            <a:r>
              <a:rPr lang="ru-RU" b="1" dirty="0"/>
              <a:t>на психическое и </a:t>
            </a:r>
            <a:r>
              <a:rPr lang="ru-RU" b="1" dirty="0" smtClean="0"/>
              <a:t>психосоматическое </a:t>
            </a:r>
            <a:r>
              <a:rPr lang="ru-RU" b="1" dirty="0"/>
              <a:t>здоровье </a:t>
            </a:r>
            <a:r>
              <a:rPr lang="ru-RU" b="1" dirty="0" smtClean="0"/>
              <a:t>детей выделяют следующие </a:t>
            </a:r>
            <a:r>
              <a:rPr lang="ru-RU" b="1" i="1" u="sng" dirty="0">
                <a:solidFill>
                  <a:srgbClr val="0070C0"/>
                </a:solidFill>
              </a:rPr>
              <a:t>типы психотравмирующих </a:t>
            </a:r>
            <a:r>
              <a:rPr lang="ru-RU" b="1" i="1" u="sng" dirty="0" smtClean="0">
                <a:solidFill>
                  <a:srgbClr val="0070C0"/>
                </a:solidFill>
              </a:rPr>
              <a:t>ситуаций:</a:t>
            </a:r>
          </a:p>
          <a:p>
            <a:r>
              <a:rPr lang="ru-RU" b="1" dirty="0"/>
              <a:t>1.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Глобальные </a:t>
            </a:r>
            <a:r>
              <a:rPr lang="ru-RU" b="1" dirty="0"/>
              <a:t>— войны, экологические </a:t>
            </a:r>
            <a:r>
              <a:rPr lang="ru-RU" b="1" dirty="0" smtClean="0"/>
              <a:t>катастрофы</a:t>
            </a:r>
            <a:r>
              <a:rPr lang="ru-RU" b="1" dirty="0"/>
              <a:t>, природные бедствия (</a:t>
            </a:r>
            <a:r>
              <a:rPr lang="ru-RU" b="1" dirty="0" smtClean="0"/>
              <a:t>землетрясения</a:t>
            </a:r>
            <a:r>
              <a:rPr lang="ru-RU" b="1" dirty="0"/>
              <a:t>, наводнения), </a:t>
            </a:r>
            <a:r>
              <a:rPr lang="ru-RU" b="1" dirty="0" smtClean="0"/>
              <a:t>промышленные катастрофы </a:t>
            </a:r>
            <a:r>
              <a:rPr lang="ru-RU" b="1" dirty="0"/>
              <a:t>(взрывы, пожары), </a:t>
            </a:r>
            <a:r>
              <a:rPr lang="ru-RU" b="1" dirty="0" smtClean="0"/>
              <a:t>террористические </a:t>
            </a:r>
            <a:r>
              <a:rPr lang="ru-RU" b="1" dirty="0"/>
              <a:t>акты.</a:t>
            </a:r>
          </a:p>
          <a:p>
            <a:r>
              <a:rPr lang="ru-RU" b="1" dirty="0"/>
              <a:t>2.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Национальная и этническая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вражда</a:t>
            </a:r>
            <a:r>
              <a:rPr lang="ru-RU" b="1" dirty="0" smtClean="0"/>
              <a:t>, экономические </a:t>
            </a:r>
            <a:r>
              <a:rPr lang="ru-RU" b="1" dirty="0"/>
              <a:t>контрасты, </a:t>
            </a:r>
            <a:r>
              <a:rPr lang="ru-RU" b="1" dirty="0" smtClean="0"/>
              <a:t>культурные противостояния</a:t>
            </a:r>
            <a:r>
              <a:rPr lang="ru-RU" b="1" dirty="0"/>
              <a:t>.</a:t>
            </a:r>
          </a:p>
          <a:p>
            <a:r>
              <a:rPr lang="ru-RU" b="1" dirty="0"/>
              <a:t>3.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Миграция, </a:t>
            </a:r>
            <a:r>
              <a:rPr lang="ru-RU" b="1" dirty="0"/>
              <a:t>отрыв от родной </a:t>
            </a:r>
            <a:r>
              <a:rPr lang="ru-RU" b="1" dirty="0" smtClean="0"/>
              <a:t>среды, утрата </a:t>
            </a:r>
            <a:r>
              <a:rPr lang="ru-RU" b="1" dirty="0"/>
              <a:t>социального статуса.</a:t>
            </a:r>
          </a:p>
          <a:p>
            <a:r>
              <a:rPr lang="ru-RU" b="1" dirty="0"/>
              <a:t>4.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Боязнь нападений</a:t>
            </a:r>
            <a:r>
              <a:rPr lang="ru-RU" b="1" dirty="0"/>
              <a:t>, издевательств, </a:t>
            </a:r>
            <a:r>
              <a:rPr lang="ru-RU" b="1" dirty="0" smtClean="0"/>
              <a:t>преследований.</a:t>
            </a:r>
          </a:p>
          <a:p>
            <a:r>
              <a:rPr lang="ru-RU" b="1" dirty="0"/>
              <a:t>5.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Поступление в школу</a:t>
            </a:r>
            <a:r>
              <a:rPr lang="ru-RU" b="1" dirty="0"/>
              <a:t>, давление требований учебного процесса, трудности освоения знаний, атмосфера отвержения или враждебности со стороны сверстников, старших, конфликтная обстановка.</a:t>
            </a:r>
          </a:p>
          <a:p>
            <a:endParaRPr lang="ru-RU" b="1" dirty="0"/>
          </a:p>
          <a:p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2693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82296"/>
            <a:ext cx="12079224" cy="694029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6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Пребывание в круглосуточных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  <a:r>
              <a:rPr lang="ru-RU" b="1" dirty="0" smtClean="0"/>
              <a:t>слях, домах </a:t>
            </a:r>
            <a:r>
              <a:rPr lang="ru-RU" b="1" dirty="0"/>
              <a:t>ребенка, детских домах, </a:t>
            </a:r>
            <a:r>
              <a:rPr lang="ru-RU" b="1" dirty="0" smtClean="0"/>
              <a:t>больнице или </a:t>
            </a:r>
            <a:r>
              <a:rPr lang="ru-RU" b="1" dirty="0"/>
              <a:t>санатории.</a:t>
            </a:r>
          </a:p>
          <a:p>
            <a:r>
              <a:rPr lang="ru-RU" b="1" dirty="0"/>
              <a:t>7.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Изолированность семьи </a:t>
            </a:r>
            <a:r>
              <a:rPr lang="ru-RU" b="1" dirty="0"/>
              <a:t>от </a:t>
            </a:r>
            <a:r>
              <a:rPr lang="ru-RU" b="1" dirty="0" smtClean="0"/>
              <a:t>ближайшего окружения</a:t>
            </a:r>
            <a:r>
              <a:rPr lang="ru-RU" b="1" dirty="0"/>
              <a:t>.</a:t>
            </a:r>
          </a:p>
          <a:p>
            <a:r>
              <a:rPr lang="ru-RU" b="1" dirty="0"/>
              <a:t>8.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Неправильное воспитание одним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родителем</a:t>
            </a:r>
            <a:r>
              <a:rPr lang="ru-RU" b="1" dirty="0"/>
              <a:t>, отсутствие или </a:t>
            </a:r>
            <a:r>
              <a:rPr lang="ru-RU" b="1" dirty="0" smtClean="0"/>
              <a:t>неадекватность родительской </a:t>
            </a:r>
            <a:r>
              <a:rPr lang="ru-RU" b="1" dirty="0"/>
              <a:t>заботы, чрезмерное </a:t>
            </a:r>
            <a:r>
              <a:rPr lang="ru-RU" b="1" dirty="0" smtClean="0"/>
              <a:t>давление </a:t>
            </a:r>
            <a:r>
              <a:rPr lang="ru-RU" b="1" dirty="0"/>
              <a:t>родителей</a:t>
            </a:r>
            <a:r>
              <a:rPr lang="ru-RU" b="1" dirty="0" smtClean="0"/>
              <a:t>.</a:t>
            </a:r>
          </a:p>
          <a:p>
            <a:r>
              <a:rPr lang="ru-RU" b="1" dirty="0"/>
              <a:t>9.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Неадекватное или иска</a:t>
            </a:r>
            <a:r>
              <a:rPr lang="ru-RU" b="1" dirty="0"/>
              <a:t>женное </a:t>
            </a:r>
            <a:r>
              <a:rPr lang="ru-RU" b="1" dirty="0" smtClean="0"/>
              <a:t>внутрисемейное </a:t>
            </a:r>
            <a:r>
              <a:rPr lang="ru-RU" b="1" dirty="0"/>
              <a:t>общение.</a:t>
            </a:r>
          </a:p>
          <a:p>
            <a:r>
              <a:rPr lang="ru-RU" b="1" dirty="0"/>
              <a:t>10.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Воспитание психически больным </a:t>
            </a:r>
            <a:r>
              <a:rPr lang="ru-RU" b="1" dirty="0" smtClean="0"/>
              <a:t>или неполноценным </a:t>
            </a:r>
            <a:r>
              <a:rPr lang="ru-RU" b="1" dirty="0"/>
              <a:t>родителем.</a:t>
            </a:r>
          </a:p>
          <a:p>
            <a:r>
              <a:rPr lang="ru-RU" b="1" dirty="0"/>
              <a:t>11.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Межличностные</a:t>
            </a:r>
            <a:r>
              <a:rPr lang="ru-RU" b="1" dirty="0"/>
              <a:t> — </a:t>
            </a:r>
            <a:r>
              <a:rPr lang="ru-RU" b="1" dirty="0" smtClean="0"/>
              <a:t>антагонистические отношения </a:t>
            </a:r>
            <a:r>
              <a:rPr lang="ru-RU" b="1" dirty="0"/>
              <a:t>между членами семьи, </a:t>
            </a:r>
            <a:r>
              <a:rPr lang="ru-RU" b="1" dirty="0" smtClean="0"/>
              <a:t>недостаток </a:t>
            </a:r>
            <a:r>
              <a:rPr lang="ru-RU" b="1" dirty="0"/>
              <a:t>душевной теплоты, </a:t>
            </a:r>
            <a:r>
              <a:rPr lang="ru-RU" b="1" dirty="0" smtClean="0"/>
              <a:t>жестокость, сексуальные </a:t>
            </a:r>
            <a:r>
              <a:rPr lang="ru-RU" b="1" dirty="0"/>
              <a:t>злоупотребления.</a:t>
            </a:r>
          </a:p>
          <a:p>
            <a:r>
              <a:rPr lang="ru-RU" b="1" dirty="0"/>
              <a:t>12.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Личностные </a:t>
            </a:r>
            <a:r>
              <a:rPr lang="ru-RU" b="1" dirty="0"/>
              <a:t>— переживания, </a:t>
            </a:r>
            <a:r>
              <a:rPr lang="ru-RU" b="1" dirty="0" smtClean="0"/>
              <a:t>связанные с </a:t>
            </a:r>
            <a:r>
              <a:rPr lang="ru-RU" b="1" dirty="0"/>
              <a:t>собственными значительными </a:t>
            </a:r>
            <a:r>
              <a:rPr lang="ru-RU" b="1" dirty="0" smtClean="0"/>
              <a:t>характерологическими </a:t>
            </a:r>
            <a:r>
              <a:rPr lang="ru-RU" b="1" dirty="0"/>
              <a:t>отклонениями</a:t>
            </a:r>
            <a:r>
              <a:rPr lang="ru-RU" b="1" dirty="0" smtClean="0"/>
              <a:t>.</a:t>
            </a:r>
          </a:p>
          <a:p>
            <a:r>
              <a:rPr lang="ru-RU" b="1" dirty="0">
                <a:solidFill>
                  <a:srgbClr val="FF0000"/>
                </a:solidFill>
              </a:rPr>
              <a:t>Таким образом, </a:t>
            </a:r>
            <a:r>
              <a:rPr lang="ru-RU" b="1" dirty="0"/>
              <a:t>дети и подростки, </a:t>
            </a:r>
            <a:r>
              <a:rPr lang="ru-RU" b="1" dirty="0" smtClean="0"/>
              <a:t>как </a:t>
            </a:r>
            <a:r>
              <a:rPr lang="ru-RU" b="1" dirty="0"/>
              <a:t>и взрослые, могут в своей жизни сталкиваться с событиями, с ситуациями, обладающими негативным психотравмирующим </a:t>
            </a:r>
            <a:r>
              <a:rPr lang="ru-RU" b="1" dirty="0" smtClean="0"/>
              <a:t>потенциалом.</a:t>
            </a:r>
          </a:p>
          <a:p>
            <a:r>
              <a:rPr lang="ru-RU" b="1" dirty="0" smtClean="0"/>
              <a:t>Специфическими </a:t>
            </a:r>
            <a:r>
              <a:rPr lang="ru-RU" b="1" dirty="0"/>
              <a:t>чертами детей и подростков в отношении преодоления и переживания травматических ситуаций являются повышенная уязвимость и сниженная </a:t>
            </a:r>
            <a:r>
              <a:rPr lang="ru-RU" b="1" dirty="0" smtClean="0"/>
              <a:t>жизнестойкость.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03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0"/>
            <a:ext cx="7379208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/>
              <a:t>Г. </a:t>
            </a:r>
            <a:r>
              <a:rPr lang="ru-RU" sz="2400" b="1" dirty="0" err="1"/>
              <a:t>Селье</a:t>
            </a:r>
            <a:r>
              <a:rPr lang="ru-RU" sz="2400" b="1" dirty="0"/>
              <a:t> рассматривают психическую травму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особую форму общей стрессовой в условиях</a:t>
            </a:r>
            <a:r>
              <a:rPr lang="ru-RU" sz="2400" b="1" dirty="0"/>
              <a:t>, когда </a:t>
            </a:r>
            <a:r>
              <a:rPr lang="ru-RU" sz="2400" b="1" dirty="0" err="1"/>
              <a:t>стрессогенный</a:t>
            </a:r>
            <a:r>
              <a:rPr lang="ru-RU" sz="2400" b="1" dirty="0"/>
              <a:t> фактор превышает адаптационные возможности организма.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Сегодня - </a:t>
            </a:r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детская </a:t>
            </a: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травма — это любое переживание ребенка, вызывающее у него непереносимые душевные страдания и тревогу, </a:t>
            </a:r>
            <a:r>
              <a:rPr lang="ru-RU" sz="2400" b="1" dirty="0"/>
              <a:t>провоцирующее формирование патологических защитных механизмов, обозначающих сужение связей с </a:t>
            </a:r>
            <a:r>
              <a:rPr lang="ru-RU" sz="2400" b="1" dirty="0" smtClean="0"/>
              <a:t>миром.</a:t>
            </a:r>
            <a:endParaRPr lang="ru-RU" sz="24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Первоначально </a:t>
            </a:r>
            <a:r>
              <a:rPr lang="ru-RU" sz="2400" b="1" dirty="0"/>
              <a:t>представления о детской психической травме </a:t>
            </a:r>
            <a:r>
              <a:rPr lang="ru-RU" sz="2400" b="1" dirty="0" smtClean="0"/>
              <a:t>формировались в </a:t>
            </a:r>
            <a:r>
              <a:rPr lang="ru-RU" sz="2400" b="1" dirty="0"/>
              <a:t>рамках психоаналитической школы. </a:t>
            </a:r>
            <a:endParaRPr lang="ru-RU" sz="24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З</a:t>
            </a:r>
            <a:r>
              <a:rPr lang="ru-RU" sz="2400" b="1" dirty="0"/>
              <a:t>. </a:t>
            </a:r>
            <a:r>
              <a:rPr lang="ru-RU" sz="2400" b="1" dirty="0" smtClean="0"/>
              <a:t>Фрейд считал, </a:t>
            </a:r>
            <a:r>
              <a:rPr lang="ru-RU" sz="2400" b="1" dirty="0"/>
              <a:t>что </a:t>
            </a:r>
            <a:r>
              <a:rPr lang="ru-RU" sz="2400" b="1" dirty="0" smtClean="0"/>
              <a:t>травматическое </a:t>
            </a:r>
            <a:r>
              <a:rPr lang="ru-RU" sz="2400" b="1" dirty="0"/>
              <a:t>событие в жизни ребенка может вызвать глобальные нарушения в </a:t>
            </a:r>
            <a:r>
              <a:rPr lang="ru-RU" sz="2400" b="1" dirty="0" smtClean="0"/>
              <a:t>энергетике </a:t>
            </a:r>
            <a:r>
              <a:rPr lang="ru-RU" sz="2400" b="1" dirty="0"/>
              <a:t>организма, </a:t>
            </a:r>
            <a:r>
              <a:rPr lang="ru-RU" sz="2400" b="1" dirty="0" err="1"/>
              <a:t>гипервозбуждение</a:t>
            </a:r>
            <a:r>
              <a:rPr lang="ru-RU" sz="2400" b="1" dirty="0"/>
              <a:t>, превышающее защитные силы организма.</a:t>
            </a:r>
          </a:p>
          <a:p>
            <a:endParaRPr lang="ru-RU" sz="2400" b="1" dirty="0" smtClean="0"/>
          </a:p>
        </p:txBody>
      </p:sp>
      <p:pic>
        <p:nvPicPr>
          <p:cNvPr id="4098" name="Picture 2" descr="https://avatars.mds.yandex.net/i?id=3acc6b6d504add7b32654848548890253602fe65-5231590-images-thumbs&amp;n=1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608" y="200819"/>
            <a:ext cx="5041392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150608" y="2772569"/>
            <a:ext cx="504139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/>
              <a:t>Он сформулировал важные положения о роли психотравмирующих ситуаций в раннем детстве для психического благополучия взрослого человека; о детской сексуальной травме как пусковом механизме психопатологии, о роли внутреннего возбуждения, возникающего при угрожающей ситуации, для развития патологических форм поведения, о роли защитных систем психики в условиях психической </a:t>
            </a:r>
            <a:r>
              <a:rPr lang="ru-RU" sz="2000" b="1" dirty="0" err="1"/>
              <a:t>травматизации</a:t>
            </a:r>
            <a:r>
              <a:rPr lang="ru-RU" sz="2000" b="1" dirty="0"/>
              <a:t>, о кумулятивном характере травматических переживаний. </a:t>
            </a:r>
          </a:p>
        </p:txBody>
      </p:sp>
    </p:spTree>
    <p:extLst>
      <p:ext uri="{BB962C8B-B14F-4D97-AF65-F5344CB8AC3E}">
        <p14:creationId xmlns:p14="http://schemas.microsoft.com/office/powerpoint/2010/main" val="20553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" y="82296"/>
            <a:ext cx="12109704" cy="677570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Особенности переживания ребенком </a:t>
            </a:r>
            <a:r>
              <a:rPr lang="ru-RU" b="1" dirty="0" smtClean="0"/>
              <a:t>психотравмирующей </a:t>
            </a:r>
            <a:r>
              <a:rPr lang="ru-RU" b="1" dirty="0"/>
              <a:t>ситуации могут </a:t>
            </a:r>
            <a:r>
              <a:rPr lang="ru-RU" b="1" dirty="0" smtClean="0"/>
              <a:t>проявляться </a:t>
            </a:r>
            <a:r>
              <a:rPr lang="ru-RU" b="1" dirty="0"/>
              <a:t>в </a:t>
            </a:r>
            <a:r>
              <a:rPr lang="ru-RU" b="1" u="sng" dirty="0"/>
              <a:t>эмоциональных, </a:t>
            </a:r>
            <a:r>
              <a:rPr lang="ru-RU" b="1" u="sng" dirty="0" smtClean="0"/>
              <a:t>поведенческих, познавательных, индивидуально-психологических характеристиках:</a:t>
            </a:r>
          </a:p>
          <a:p>
            <a:r>
              <a:rPr lang="ru-RU" b="1" dirty="0"/>
              <a:t>1) чувство незащищенности и беспомощности. Дети воспринимают мир </a:t>
            </a:r>
            <a:r>
              <a:rPr lang="ru-RU" b="1" dirty="0" smtClean="0"/>
              <a:t>как источник </a:t>
            </a:r>
            <a:r>
              <a:rPr lang="ru-RU" b="1" dirty="0"/>
              <a:t>непрогнозируемых и зловещих событий;</a:t>
            </a:r>
          </a:p>
          <a:p>
            <a:r>
              <a:rPr lang="ru-RU" b="1" dirty="0"/>
              <a:t>2) тревога о будущем, ожидание плохого, настороженность, страх перемен;</a:t>
            </a:r>
          </a:p>
          <a:p>
            <a:r>
              <a:rPr lang="ru-RU" b="1" dirty="0"/>
              <a:t>3) стыд и чувство вины;</a:t>
            </a:r>
          </a:p>
          <a:p>
            <a:r>
              <a:rPr lang="ru-RU" b="1" dirty="0"/>
              <a:t>4) фрустрация потребности в самоуважении, безопасности, защищенности;</a:t>
            </a:r>
          </a:p>
          <a:p>
            <a:r>
              <a:rPr lang="ru-RU" b="1" dirty="0"/>
              <a:t>5) гнев, агрессивность;</a:t>
            </a:r>
          </a:p>
          <a:p>
            <a:r>
              <a:rPr lang="ru-RU" b="1" dirty="0"/>
              <a:t>6) отчуждение от социального окружения снижением контактности и </a:t>
            </a:r>
            <a:r>
              <a:rPr lang="ru-RU" b="1" dirty="0" smtClean="0"/>
              <a:t>потребности </a:t>
            </a:r>
            <a:r>
              <a:rPr lang="ru-RU" b="1" dirty="0"/>
              <a:t>в общении;</a:t>
            </a:r>
          </a:p>
          <a:p>
            <a:r>
              <a:rPr lang="ru-RU" b="1" dirty="0"/>
              <a:t>7) страхи, имеющие сверхсильную интенсивность, длительно </a:t>
            </a:r>
            <a:r>
              <a:rPr lang="ru-RU" b="1" dirty="0" smtClean="0"/>
              <a:t>сохраняющиеся и </a:t>
            </a:r>
            <a:r>
              <a:rPr lang="ru-RU" b="1" dirty="0"/>
              <a:t>деструктивные по своей природе;</a:t>
            </a:r>
          </a:p>
          <a:p>
            <a:r>
              <a:rPr lang="ru-RU" b="1" dirty="0"/>
              <a:t>8) регрессивное поведение;</a:t>
            </a:r>
          </a:p>
          <a:p>
            <a:r>
              <a:rPr lang="ru-RU" b="1" dirty="0"/>
              <a:t>9) сниженная продуктивность познавательной деятельности, снижение </a:t>
            </a:r>
            <a:r>
              <a:rPr lang="ru-RU" b="1" dirty="0" smtClean="0"/>
              <a:t>познавательной активности.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5704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5801</TotalTime>
  <Words>1423</Words>
  <Application>Microsoft Office PowerPoint</Application>
  <PresentationFormat>Широкоэкранный</PresentationFormat>
  <Paragraphs>83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Рекомендуемая литература: </vt:lpstr>
      <vt:lpstr> Цель: познакомить с особенностями психической травматизации и ее влияния на развитие детей и подростков.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MASTER</dc:creator>
  <cp:lastModifiedBy>MASTER</cp:lastModifiedBy>
  <cp:revision>135</cp:revision>
  <dcterms:created xsi:type="dcterms:W3CDTF">2025-09-28T11:52:43Z</dcterms:created>
  <dcterms:modified xsi:type="dcterms:W3CDTF">2025-10-05T15:06:50Z</dcterms:modified>
</cp:coreProperties>
</file>